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4066" r:id="rId1"/>
  </p:sldMasterIdLst>
  <p:sldIdLst>
    <p:sldId id="256" r:id="rId2"/>
    <p:sldId id="257" r:id="rId3"/>
    <p:sldId id="258" r:id="rId4"/>
    <p:sldId id="259" r:id="rId5"/>
    <p:sldId id="268" r:id="rId6"/>
    <p:sldId id="269" r:id="rId7"/>
    <p:sldId id="270" r:id="rId8"/>
    <p:sldId id="265" r:id="rId9"/>
    <p:sldId id="271" r:id="rId10"/>
    <p:sldId id="267" r:id="rId11"/>
    <p:sldId id="261" r:id="rId12"/>
    <p:sldId id="262" r:id="rId13"/>
    <p:sldId id="272" r:id="rId14"/>
    <p:sldId id="264" r:id="rId1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232" autoAdjust="0"/>
    <p:restoredTop sz="94660"/>
  </p:normalViewPr>
  <p:slideViewPr>
    <p:cSldViewPr snapToGrid="0">
      <p:cViewPr varScale="1">
        <p:scale>
          <a:sx n="48" d="100"/>
          <a:sy n="48" d="100"/>
        </p:scale>
        <p:origin x="29" y="7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95269" y="1122363"/>
            <a:ext cx="9001462" cy="2387600"/>
          </a:xfrm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95269" y="3602038"/>
            <a:ext cx="9001462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A7F429-7AA9-4EE2-98A7-A834558554C9}" type="datetimeFigureOut">
              <a:rPr lang="en-US" smtClean="0"/>
              <a:t>10/5/2022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EB8C7A-EB23-4592-8C0E-C828A0C6FB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45324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289372"/>
            <a:ext cx="10367564" cy="819355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13806" y="621321"/>
            <a:ext cx="10367564" cy="3379735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108728"/>
            <a:ext cx="10365998" cy="682472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A7F429-7AA9-4EE2-98A7-A834558554C9}" type="datetimeFigureOut">
              <a:rPr lang="en-US" smtClean="0"/>
              <a:t>10/5/2022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EB8C7A-EB23-4592-8C0E-C828A0C6FB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76210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3424859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4204820"/>
            <a:ext cx="10353761" cy="159218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A7F429-7AA9-4EE2-98A7-A834558554C9}" type="datetimeFigureOut">
              <a:rPr lang="en-US" smtClean="0"/>
              <a:t>10/5/2022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EB8C7A-EB23-4592-8C0E-C828A0C6FB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511971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426812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04821"/>
            <a:ext cx="10353762" cy="158638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A7F429-7AA9-4EE2-98A7-A834558554C9}" type="datetimeFigureOut">
              <a:rPr lang="en-US" smtClean="0"/>
              <a:t>10/5/2022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EB8C7A-EB23-4592-8C0E-C828A0C6FB3B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836612" y="73524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657956" y="297209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08531414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2126942"/>
            <a:ext cx="10355327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650556"/>
            <a:ext cx="10353763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A7F429-7AA9-4EE2-98A7-A834558554C9}" type="datetimeFigureOut">
              <a:rPr lang="en-US" smtClean="0"/>
              <a:t>10/5/2022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EB8C7A-EB23-4592-8C0E-C828A0C6FB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168427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2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4" y="2088319"/>
            <a:ext cx="3298956" cy="823305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4" y="2911624"/>
            <a:ext cx="3298956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4878" y="2088320"/>
            <a:ext cx="3298558" cy="823304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4878" y="2911624"/>
            <a:ext cx="3299821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2088320"/>
            <a:ext cx="3291211" cy="823304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76346" y="2911624"/>
            <a:ext cx="3291211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A7F429-7AA9-4EE2-98A7-A834558554C9}" type="datetimeFigureOut">
              <a:rPr lang="en-US" smtClean="0"/>
              <a:t>10/5/2022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EB8C7A-EB23-4592-8C0E-C828A0C6FB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484864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4195899"/>
            <a:ext cx="3298955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92020" y="2298987"/>
            <a:ext cx="2940050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772161"/>
            <a:ext cx="3298955" cy="101903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01" y="4195899"/>
            <a:ext cx="3298983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68996" y="2298987"/>
            <a:ext cx="2930525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348" y="4772160"/>
            <a:ext cx="3300336" cy="101903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423" y="4195899"/>
            <a:ext cx="3289900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52803" y="2298987"/>
            <a:ext cx="2932113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73298" y="4772161"/>
            <a:ext cx="3294258" cy="1019037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A7F429-7AA9-4EE2-98A7-A834558554C9}" type="datetimeFigureOut">
              <a:rPr lang="en-US" smtClean="0"/>
              <a:t>10/5/2022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EB8C7A-EB23-4592-8C0E-C828A0C6FB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288930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A7F429-7AA9-4EE2-98A7-A834558554C9}" type="datetimeFigureOut">
              <a:rPr lang="en-US" smtClean="0"/>
              <a:t>10/5/2022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EB8C7A-EB23-4592-8C0E-C828A0C6FB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526141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609599"/>
            <a:ext cx="2542657" cy="518160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3794" y="609599"/>
            <a:ext cx="7658705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A7F429-7AA9-4EE2-98A7-A834558554C9}" type="datetimeFigureOut">
              <a:rPr lang="en-US" smtClean="0"/>
              <a:t>10/5/2022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EB8C7A-EB23-4592-8C0E-C828A0C6FB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013825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913774" y="2367092"/>
            <a:ext cx="10363826" cy="342410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A7F429-7AA9-4EE2-98A7-A834558554C9}" type="datetimeFigureOut">
              <a:rPr lang="en-US" smtClean="0"/>
              <a:t>10/5/2022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EB8C7A-EB23-4592-8C0E-C828A0C6FB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05313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A7F429-7AA9-4EE2-98A7-A834558554C9}" type="datetimeFigureOut">
              <a:rPr lang="en-US" smtClean="0"/>
              <a:t>10/5/2022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EB8C7A-EB23-4592-8C0E-C828A0C6FB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29105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29244" y="657226"/>
            <a:ext cx="9733512" cy="2852737"/>
          </a:xfrm>
        </p:spPr>
        <p:txBody>
          <a:bodyPr anchor="b">
            <a:normAutofit/>
          </a:bodyPr>
          <a:lstStyle>
            <a:lvl1pPr>
              <a:defRPr sz="3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29244" y="3602038"/>
            <a:ext cx="9733512" cy="150018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A7F429-7AA9-4EE2-98A7-A834558554C9}" type="datetimeFigureOut">
              <a:rPr lang="en-US" smtClean="0"/>
              <a:t>10/5/2022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EB8C7A-EB23-4592-8C0E-C828A0C6FB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167108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2088319"/>
            <a:ext cx="5106004" cy="370288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3403" y="2088319"/>
            <a:ext cx="5094154" cy="370288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A7F429-7AA9-4EE2-98A7-A834558554C9}" type="datetimeFigureOut">
              <a:rPr lang="en-US" smtClean="0"/>
              <a:t>10/5/2022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EB8C7A-EB23-4592-8C0E-C828A0C6FB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9225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804" y="2088320"/>
            <a:ext cx="4879199" cy="823912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13795" y="2912232"/>
            <a:ext cx="5107208" cy="287896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2003" y="2088320"/>
            <a:ext cx="4865554" cy="823912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912232"/>
            <a:ext cx="5095357" cy="287896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A7F429-7AA9-4EE2-98A7-A834558554C9}" type="datetimeFigureOut">
              <a:rPr lang="en-US" smtClean="0"/>
              <a:t>10/5/2022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EB8C7A-EB23-4592-8C0E-C828A0C6FB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53518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A7F429-7AA9-4EE2-98A7-A834558554C9}" type="datetimeFigureOut">
              <a:rPr lang="en-US" smtClean="0"/>
              <a:t>10/5/2022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EB8C7A-EB23-4592-8C0E-C828A0C6FB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534124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A7F429-7AA9-4EE2-98A7-A834558554C9}" type="datetimeFigureOut">
              <a:rPr lang="en-US" smtClean="0"/>
              <a:t>10/5/2022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EB8C7A-EB23-4592-8C0E-C828A0C6FB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26680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7228" y="609600"/>
            <a:ext cx="3932237" cy="2362200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78064" y="609600"/>
            <a:ext cx="6189492" cy="5181600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7228" y="2971800"/>
            <a:ext cx="3932237" cy="2819399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A7F429-7AA9-4EE2-98A7-A834558554C9}" type="datetimeFigureOut">
              <a:rPr lang="en-US" smtClean="0"/>
              <a:t>10/5/2022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EB8C7A-EB23-4592-8C0E-C828A0C6FB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07678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7227" y="609600"/>
            <a:ext cx="5929773" cy="2362200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24804" y="758881"/>
            <a:ext cx="3255356" cy="4883038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2971800"/>
            <a:ext cx="5934950" cy="28194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A7F429-7AA9-4EE2-98A7-A834558554C9}" type="datetimeFigureOut">
              <a:rPr lang="en-US" smtClean="0"/>
              <a:t>10/5/2022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EB8C7A-EB23-4592-8C0E-C828A0C6FB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94696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2096064"/>
            <a:ext cx="10353762" cy="36951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EA7F429-7AA9-4EE2-98A7-A834558554C9}" type="datetimeFigureOut">
              <a:rPr lang="en-US" smtClean="0"/>
              <a:t>10/5/2022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4" y="5883275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CEB8C7A-EB23-4592-8C0E-C828A0C6FB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113676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067" r:id="rId1"/>
    <p:sldLayoutId id="2147484068" r:id="rId2"/>
    <p:sldLayoutId id="2147484069" r:id="rId3"/>
    <p:sldLayoutId id="2147484070" r:id="rId4"/>
    <p:sldLayoutId id="2147484071" r:id="rId5"/>
    <p:sldLayoutId id="2147484072" r:id="rId6"/>
    <p:sldLayoutId id="2147484073" r:id="rId7"/>
    <p:sldLayoutId id="2147484074" r:id="rId8"/>
    <p:sldLayoutId id="2147484075" r:id="rId9"/>
    <p:sldLayoutId id="2147484076" r:id="rId10"/>
    <p:sldLayoutId id="2147484077" r:id="rId11"/>
    <p:sldLayoutId id="2147484078" r:id="rId12"/>
    <p:sldLayoutId id="2147484079" r:id="rId13"/>
    <p:sldLayoutId id="2147484080" r:id="rId14"/>
    <p:sldLayoutId id="2147484081" r:id="rId15"/>
    <p:sldLayoutId id="2147484082" r:id="rId16"/>
    <p:sldLayoutId id="2147484083" r:id="rId17"/>
    <p:sldLayoutId id="2147484084" r:id="rId18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400" b="1" i="0" kern="1200" cap="all">
          <a:solidFill>
            <a:schemeClr val="tx1"/>
          </a:solidFill>
          <a:effectLst>
            <a:outerShdw blurRad="50800" dist="63500" dir="2700000" algn="tl" rotWithShape="0">
              <a:srgbClr val="000000">
                <a:alpha val="48000"/>
              </a:srgbClr>
            </a:outerShdw>
          </a:effectLst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8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8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freepngimg.com/png/72547-thinking-photography-question-mark-man-stock" TargetMode="External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8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8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8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8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8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18000"/>
                <a:satMod val="160000"/>
                <a:lumMod val="28000"/>
              </a:schemeClr>
              <a:schemeClr val="bg2">
                <a:tint val="95000"/>
                <a:satMod val="160000"/>
                <a:lumMod val="116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A8CA7F-CDCF-B1EB-F5D6-A84FBAFE0E3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927472" y="609600"/>
            <a:ext cx="6340084" cy="1326321"/>
          </a:xfrm>
        </p:spPr>
        <p:txBody>
          <a:bodyPr vert="horz" lIns="91440" tIns="45720" rIns="91440" bIns="45720" rtlCol="0" anchor="ctr">
            <a:normAutofit/>
          </a:bodyPr>
          <a:lstStyle/>
          <a:p>
            <a:br>
              <a:rPr lang="en-US" sz="2100"/>
            </a:br>
            <a:r>
              <a:rPr lang="en-US" sz="2100"/>
              <a:t>ECE Class kit Vending machine</a:t>
            </a:r>
            <a:br>
              <a:rPr lang="en-US" sz="2100"/>
            </a:br>
            <a:r>
              <a:rPr lang="en-US" sz="2100"/>
              <a:t>								    Team 5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9895F233-AAAF-4685-9EA6-F4FC3AB3CB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2475" y="733425"/>
            <a:ext cx="3743325" cy="5391150"/>
          </a:xfrm>
          <a:prstGeom prst="rect">
            <a:avLst/>
          </a:prstGeom>
          <a:solidFill>
            <a:schemeClr val="tx1"/>
          </a:solidFill>
          <a:ln w="190500" cap="sq">
            <a:solidFill>
              <a:srgbClr val="FFFFFF"/>
            </a:solidFill>
            <a:miter lim="800000"/>
          </a:ln>
          <a:effectLst>
            <a:outerShdw blurRad="54991" dist="17780" dir="5400000" algn="ctr" rotWithShape="0">
              <a:schemeClr val="bg1">
                <a:alpha val="40000"/>
              </a:scheme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4" descr="See the source image">
            <a:extLst>
              <a:ext uri="{FF2B5EF4-FFF2-40B4-BE49-F238E27FC236}">
                <a16:creationId xmlns:a16="http://schemas.microsoft.com/office/drawing/2014/main" id="{3B41F84F-F4F7-4008-6FEF-AE2746C12E7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141857" y="1558615"/>
            <a:ext cx="2964561" cy="37407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C78D9495-2F72-4B11-9778-5957271ED8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11340" y="804806"/>
            <a:ext cx="3625595" cy="5248389"/>
          </a:xfrm>
          <a:prstGeom prst="rect">
            <a:avLst/>
          </a:prstGeom>
          <a:noFill/>
          <a:ln w="12700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07ABA5F-0C24-77DA-41E8-6765658405E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927471" y="2096064"/>
            <a:ext cx="6340085" cy="3695136"/>
          </a:xfrm>
        </p:spPr>
        <p:txBody>
          <a:bodyPr vert="horz" lIns="91440" tIns="45720" rIns="91440" bIns="45720" rtlCol="0">
            <a:normAutofit/>
          </a:bodyPr>
          <a:lstStyle/>
          <a:p>
            <a:pPr marL="342900" indent="-228600" algn="l">
              <a:buFont typeface="Arial" panose="020B0604020202020204" pitchFamily="34" charset="0"/>
              <a:buChar char="•"/>
            </a:pPr>
            <a:r>
              <a:rPr lang="en-US" dirty="0"/>
              <a:t>Dillon Williams</a:t>
            </a:r>
          </a:p>
          <a:p>
            <a:pPr marL="342900" indent="-228600" algn="l">
              <a:buFont typeface="Arial" panose="020B0604020202020204" pitchFamily="34" charset="0"/>
              <a:buChar char="•"/>
            </a:pPr>
            <a:r>
              <a:rPr lang="en-US" dirty="0"/>
              <a:t>Ryan Reed</a:t>
            </a:r>
          </a:p>
          <a:p>
            <a:pPr marL="342900" indent="-228600" algn="l">
              <a:buFont typeface="Arial" panose="020B0604020202020204" pitchFamily="34" charset="0"/>
              <a:buChar char="•"/>
            </a:pPr>
            <a:r>
              <a:rPr lang="en-US" dirty="0"/>
              <a:t>Austin </a:t>
            </a:r>
            <a:r>
              <a:rPr lang="en-US" dirty="0" err="1"/>
              <a:t>Sigg</a:t>
            </a:r>
            <a:endParaRPr lang="en-US" dirty="0"/>
          </a:p>
          <a:p>
            <a:pPr marL="342900" indent="-228600" algn="l">
              <a:buFont typeface="Arial" panose="020B0604020202020204" pitchFamily="34" charset="0"/>
              <a:buChar char="•"/>
            </a:pPr>
            <a:r>
              <a:rPr lang="en-US" dirty="0" err="1"/>
              <a:t>Nidhay</a:t>
            </a:r>
            <a:r>
              <a:rPr lang="en-US" dirty="0"/>
              <a:t> Patel</a:t>
            </a:r>
          </a:p>
          <a:p>
            <a:pPr marL="342900" indent="-228600" algn="l">
              <a:buFont typeface="Arial" panose="020B0604020202020204" pitchFamily="34" charset="0"/>
              <a:buChar char="•"/>
            </a:pPr>
            <a:r>
              <a:rPr lang="en-US" dirty="0"/>
              <a:t>Michel Turpeau</a:t>
            </a:r>
          </a:p>
        </p:txBody>
      </p:sp>
    </p:spTree>
    <p:extLst>
      <p:ext uri="{BB962C8B-B14F-4D97-AF65-F5344CB8AC3E}">
        <p14:creationId xmlns:p14="http://schemas.microsoft.com/office/powerpoint/2010/main" val="453867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260E69-4A43-40AF-A806-B61AB0833D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74" y="249382"/>
            <a:ext cx="10364451" cy="1596177"/>
          </a:xfrm>
        </p:spPr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Broader Impacts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F29B84-5F69-C4CA-E012-1FB6E9D3CDEB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913774" y="1948083"/>
            <a:ext cx="10363826" cy="3424107"/>
          </a:xfrm>
        </p:spPr>
        <p:txBody>
          <a:bodyPr>
            <a:normAutofit/>
          </a:bodyPr>
          <a:lstStyle/>
          <a:p>
            <a:pPr marL="228600" marR="0" lvl="0" indent="-228600" algn="l" defTabSz="914400" rtl="0" eaLnBrk="1" fontAlgn="auto" latinLnBrk="0" hangingPunct="1">
              <a:lnSpc>
                <a:spcPct val="300000"/>
              </a:lnSpc>
              <a:spcBef>
                <a:spcPts val="1000"/>
              </a:spcBef>
              <a:spcAft>
                <a:spcPts val="0"/>
              </a:spcAft>
              <a:buClr>
                <a:prstClr val="white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cap="none" dirty="0">
                <a:solidFill>
                  <a:prstClr val="white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The Vending Machine will influence the jobs of those who work in the ECE department</a:t>
            </a:r>
          </a:p>
          <a:p>
            <a:pPr marL="228600" marR="0" lvl="0" indent="-228600" algn="l" defTabSz="914400" rtl="0" eaLnBrk="1" fontAlgn="auto" latinLnBrk="0" hangingPunct="1">
              <a:lnSpc>
                <a:spcPct val="300000"/>
              </a:lnSpc>
              <a:spcBef>
                <a:spcPts val="1000"/>
              </a:spcBef>
              <a:spcAft>
                <a:spcPts val="0"/>
              </a:spcAft>
              <a:buClr>
                <a:prstClr val="white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cap="none" dirty="0">
                <a:solidFill>
                  <a:prstClr val="white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There is Risk of  asset loss</a:t>
            </a:r>
          </a:p>
          <a:p>
            <a:pPr marL="228600" marR="0" lvl="0" indent="-228600" algn="l" defTabSz="914400" rtl="0" eaLnBrk="1" fontAlgn="auto" latinLnBrk="0" hangingPunct="1">
              <a:lnSpc>
                <a:spcPct val="300000"/>
              </a:lnSpc>
              <a:spcBef>
                <a:spcPts val="1000"/>
              </a:spcBef>
              <a:spcAft>
                <a:spcPts val="0"/>
              </a:spcAft>
              <a:buClr>
                <a:prstClr val="white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cap="none" dirty="0">
                <a:solidFill>
                  <a:prstClr val="white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Possible Safety breach of Tennessee Tech Data </a:t>
            </a:r>
          </a:p>
        </p:txBody>
      </p:sp>
    </p:spTree>
    <p:extLst>
      <p:ext uri="{BB962C8B-B14F-4D97-AF65-F5344CB8AC3E}">
        <p14:creationId xmlns:p14="http://schemas.microsoft.com/office/powerpoint/2010/main" val="163431196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636C07-1F84-015D-7054-91F8A95F38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53825" y="813318"/>
            <a:ext cx="10353761" cy="1326321"/>
          </a:xfrm>
        </p:spPr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Resources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96B5FC-4B6E-44F3-1D4F-5BB285D3DAA2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973052" y="2367092"/>
            <a:ext cx="6304547" cy="3424107"/>
          </a:xfrm>
        </p:spPr>
        <p:txBody>
          <a:bodyPr/>
          <a:lstStyle/>
          <a:p>
            <a:r>
              <a:rPr lang="en-US" cap="none" dirty="0"/>
              <a:t>A list of components possibly needed for current concept.</a:t>
            </a:r>
          </a:p>
          <a:p>
            <a:r>
              <a:rPr lang="en-US" cap="none" dirty="0"/>
              <a:t>Does not include the main chassis or other components from the mechanical side.</a:t>
            </a:r>
          </a:p>
          <a:p>
            <a:r>
              <a:rPr lang="en-US" cap="none" dirty="0"/>
              <a:t>Final Design will have a condensed range of cost.</a:t>
            </a:r>
          </a:p>
          <a:p>
            <a:endParaRPr lang="en-US" cap="none" dirty="0"/>
          </a:p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E36D549-FC10-2E03-C431-289C61213FC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5063" y="390857"/>
            <a:ext cx="3577523" cy="60762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296361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7CCE07-FBFD-3B7D-B352-F6A0FF3BE0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Tentative Timeline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Content Placeholder 5">
            <a:extLst>
              <a:ext uri="{FF2B5EF4-FFF2-40B4-BE49-F238E27FC236}">
                <a16:creationId xmlns:a16="http://schemas.microsoft.com/office/drawing/2014/main" id="{0C3B35E1-DD05-AFD2-CEB0-36101EB8F968}"/>
              </a:ext>
            </a:extLst>
          </p:cNvPr>
          <p:cNvPicPr>
            <a:picLocks noGrp="1" noChangeAspect="1"/>
          </p:cNvPicPr>
          <p:nvPr>
            <p:ph sz="quarter" idx="13"/>
          </p:nvPr>
        </p:nvPicPr>
        <p:blipFill>
          <a:blip r:embed="rId2"/>
          <a:stretch>
            <a:fillRect/>
          </a:stretch>
        </p:blipFill>
        <p:spPr>
          <a:xfrm>
            <a:off x="362002" y="2286179"/>
            <a:ext cx="11467996" cy="36205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899940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4D8690-0F96-83FC-7D87-6C8C4AAF2F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Wrap It Up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0A01E8-5DC9-0DA1-065B-6346727EE845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cap="none" dirty="0">
                <a:effectLst/>
              </a:rPr>
              <a:t>This device will be a convenient and efficient way to distribute products while keeping track of inventory.</a:t>
            </a:r>
          </a:p>
          <a:p>
            <a:r>
              <a:rPr lang="en-US" cap="none" dirty="0">
                <a:effectLst/>
              </a:rPr>
              <a:t>Easy system for students to procure their needed class kit boards and devices.</a:t>
            </a:r>
          </a:p>
          <a:p>
            <a:r>
              <a:rPr lang="en-US" cap="none" dirty="0">
                <a:effectLst/>
              </a:rPr>
              <a:t>Ease the strain on the employees in the ECE department. </a:t>
            </a:r>
          </a:p>
          <a:p>
            <a:r>
              <a:rPr lang="en-US" cap="none" dirty="0"/>
              <a:t>Make Tntech look a lot cooler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9603054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7FA1C9-8C01-2894-B545-ED556BDB88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764421" y="2105941"/>
            <a:ext cx="10364451" cy="1596177"/>
          </a:xfrm>
        </p:spPr>
        <p:txBody>
          <a:bodyPr/>
          <a:lstStyle/>
          <a:p>
            <a:r>
              <a:rPr lang="en-US" dirty="0"/>
              <a:t> 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B66512E4-50FB-42A7-88AA-3EF9A4F1B853}"/>
              </a:ext>
            </a:extLst>
          </p:cNvPr>
          <p:cNvPicPr>
            <a:picLocks noGrp="1" noChangeAspect="1"/>
          </p:cNvPicPr>
          <p:nvPr>
            <p:ph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4383881" y="1422567"/>
            <a:ext cx="3933845" cy="3933845"/>
          </a:xfrm>
        </p:spPr>
      </p:pic>
    </p:spTree>
    <p:extLst>
      <p:ext uri="{BB962C8B-B14F-4D97-AF65-F5344CB8AC3E}">
        <p14:creationId xmlns:p14="http://schemas.microsoft.com/office/powerpoint/2010/main" val="3946622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481253-10EE-854B-FDDB-0BAA5A3B26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750962" y="448919"/>
            <a:ext cx="10364451" cy="1596177"/>
          </a:xfrm>
        </p:spPr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Project Overview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3709C58-C2A9-4854-B6EC-149EE462E122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37046" y="1984812"/>
            <a:ext cx="10640554" cy="3806388"/>
          </a:xfrm>
        </p:spPr>
        <p:txBody>
          <a:bodyPr/>
          <a:lstStyle/>
          <a:p>
            <a:endParaRPr lang="en-US" cap="none" dirty="0">
              <a:solidFill>
                <a:prstClr val="white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cap="none" dirty="0">
                <a:solidFill>
                  <a:prstClr val="white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 Vending Machine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cap="none" dirty="0">
                <a:solidFill>
                  <a:prstClr val="white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Vends boards &amp; stores student data</a:t>
            </a:r>
          </a:p>
          <a:p>
            <a:pPr marL="457200" lvl="1" indent="0">
              <a:buNone/>
            </a:pPr>
            <a:endParaRPr lang="en-US" cap="none" dirty="0">
              <a:solidFill>
                <a:prstClr val="white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cap="none" dirty="0">
                <a:solidFill>
                  <a:prstClr val="white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Why?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cap="none" dirty="0">
                <a:solidFill>
                  <a:prstClr val="white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Reduce Work of ECE office Associates</a:t>
            </a:r>
            <a:endParaRPr lang="en-US" dirty="0"/>
          </a:p>
          <a:p>
            <a:pPr lvl="1">
              <a:buFont typeface="Courier New" panose="02070309020205020404" pitchFamily="49" charset="0"/>
              <a:buChar char="o"/>
            </a:pPr>
            <a:r>
              <a:rPr lang="en-US" cap="none" dirty="0">
                <a:solidFill>
                  <a:prstClr val="white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Efficient Process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cap="none" dirty="0">
                <a:solidFill>
                  <a:prstClr val="white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Saves time</a:t>
            </a:r>
            <a:endParaRPr lang="en-US" dirty="0"/>
          </a:p>
          <a:p>
            <a:pPr lvl="1">
              <a:buFont typeface="Courier New" panose="02070309020205020404" pitchFamily="49" charset="0"/>
              <a:buChar char="o"/>
            </a:pPr>
            <a:endParaRPr lang="en-US" dirty="0"/>
          </a:p>
          <a:p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0FEA373D-CBAD-47B9-9F88-EE6807A8D32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53741" y="1919085"/>
            <a:ext cx="3032705" cy="38721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4540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557CFD-981D-95D8-58AE-35B4BDEF1E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Specifications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E719D5-8257-4EDF-112A-260F6C7DC9E3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903730" y="1935921"/>
            <a:ext cx="10363826" cy="4165857"/>
          </a:xfrm>
        </p:spPr>
        <p:txBody>
          <a:bodyPr numCol="2">
            <a:no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Trays shall be 10in wide and 10in long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Communication shall be by ethernet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Shall have a database to hold information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Shall have nonvolatile memory To account for power loss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machine shall direct the student to the board using LEDs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Shall have locks that are not easily broken</a:t>
            </a:r>
          </a:p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Constraints: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Boxes shall have the barcode scanned before dispensing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Shall have an eagle card reader to identify students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Must be window height to be easily portable</a:t>
            </a:r>
          </a:p>
          <a:p>
            <a:endParaRPr lang="en-US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6054578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89383D-85BD-9FB9-287B-4F68DC44A7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Existing Solutions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FE30AD1-3397-0175-125E-A614886098FF}"/>
              </a:ext>
            </a:extLst>
          </p:cNvPr>
          <p:cNvPicPr>
            <a:picLocks noGrp="1" noChangeAspect="1"/>
          </p:cNvPicPr>
          <p:nvPr>
            <p:ph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6276" y="1962147"/>
            <a:ext cx="2718511" cy="3636928"/>
          </a:xfr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AAB8CDF0-8B85-4F40-B17F-A6EF83436E19}"/>
              </a:ext>
            </a:extLst>
          </p:cNvPr>
          <p:cNvSpPr txBox="1"/>
          <p:nvPr/>
        </p:nvSpPr>
        <p:spPr>
          <a:xfrm>
            <a:off x="4191443" y="1935921"/>
            <a:ext cx="6840583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Elevator Vending Machine</a:t>
            </a:r>
          </a:p>
          <a:p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Safety of Devices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Decent Inventory</a:t>
            </a:r>
          </a:p>
          <a:p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Shelf Customization Decreases Inventory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Machine Size (6’4”H x 4’7”L x 3’3”W)</a:t>
            </a:r>
          </a:p>
          <a:p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PRICE:</a:t>
            </a:r>
          </a:p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Unknown, but generally &gt; $3500</a:t>
            </a:r>
          </a:p>
        </p:txBody>
      </p:sp>
    </p:spTree>
    <p:extLst>
      <p:ext uri="{BB962C8B-B14F-4D97-AF65-F5344CB8AC3E}">
        <p14:creationId xmlns:p14="http://schemas.microsoft.com/office/powerpoint/2010/main" val="230479764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1F1D01-0460-3A17-9806-8F185562A0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Existing Solutions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6D9E061-A99B-28C4-F0B8-9560700B7543}"/>
              </a:ext>
            </a:extLst>
          </p:cNvPr>
          <p:cNvPicPr>
            <a:picLocks noGrp="1" noChangeAspect="1"/>
          </p:cNvPicPr>
          <p:nvPr>
            <p:ph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774" y="2005556"/>
            <a:ext cx="2126037" cy="3424237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EC5BC2C-9327-408B-3D78-C8303FA915D5}"/>
              </a:ext>
            </a:extLst>
          </p:cNvPr>
          <p:cNvSpPr txBox="1"/>
          <p:nvPr/>
        </p:nvSpPr>
        <p:spPr>
          <a:xfrm>
            <a:off x="3827418" y="1966367"/>
            <a:ext cx="5926183" cy="40934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Smart Vending Machine</a:t>
            </a:r>
          </a:p>
          <a:p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PROS: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Convenience is its Priority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No Buttons = Less Jams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CONS: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Low Safety for Higher Shelves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Maintenance and Repairs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Size as well (6’3”H x 3’10”L x 2’10”)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PRICE:</a:t>
            </a:r>
          </a:p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$2000 - $2350, some can reach $7000</a:t>
            </a:r>
          </a:p>
        </p:txBody>
      </p:sp>
    </p:spTree>
    <p:extLst>
      <p:ext uri="{BB962C8B-B14F-4D97-AF65-F5344CB8AC3E}">
        <p14:creationId xmlns:p14="http://schemas.microsoft.com/office/powerpoint/2010/main" val="99569850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7094AE-A0BC-C0A9-E9F5-66B985EC34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Existing Solutions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20DDE44-DC3E-CDC4-3562-61A024B1227F}"/>
              </a:ext>
            </a:extLst>
          </p:cNvPr>
          <p:cNvPicPr>
            <a:picLocks noGrp="1" noChangeAspect="1"/>
          </p:cNvPicPr>
          <p:nvPr>
            <p:ph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774" y="2053586"/>
            <a:ext cx="2083651" cy="3424237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7DD8190-5662-DA91-78E5-9F65ECE5D4EB}"/>
              </a:ext>
            </a:extLst>
          </p:cNvPr>
          <p:cNvSpPr txBox="1"/>
          <p:nvPr/>
        </p:nvSpPr>
        <p:spPr>
          <a:xfrm>
            <a:off x="3831772" y="1949083"/>
            <a:ext cx="5826034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Lockerbox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Array</a:t>
            </a:r>
          </a:p>
          <a:p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Various Sized Boxes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Locks for each device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Storage / Refilling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Locks must have Strong Resistance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Price:</a:t>
            </a:r>
          </a:p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Unknown, generally </a:t>
            </a:r>
          </a:p>
        </p:txBody>
      </p:sp>
    </p:spTree>
    <p:extLst>
      <p:ext uri="{BB962C8B-B14F-4D97-AF65-F5344CB8AC3E}">
        <p14:creationId xmlns:p14="http://schemas.microsoft.com/office/powerpoint/2010/main" val="56642825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3964CD-53C3-3BAB-D34F-88680DD6D8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9119" y="249907"/>
            <a:ext cx="10353761" cy="1326321"/>
          </a:xfrm>
        </p:spPr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Proposed Solution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A9F4308-9B40-BF49-08E2-1D48728787AF}"/>
              </a:ext>
            </a:extLst>
          </p:cNvPr>
          <p:cNvSpPr txBox="1"/>
          <p:nvPr/>
        </p:nvSpPr>
        <p:spPr>
          <a:xfrm>
            <a:off x="2124870" y="1576228"/>
            <a:ext cx="3305192" cy="50167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Systems:</a:t>
            </a:r>
          </a:p>
          <a:p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PLC/Microcontroller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Database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Electronics Control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LED Indication</a:t>
            </a:r>
          </a:p>
          <a:p>
            <a:pPr lvl="1"/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Power (120 Watt)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Motors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Locks</a:t>
            </a:r>
          </a:p>
          <a:p>
            <a:pPr lvl="1"/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Ethernet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Communication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Microcomputer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Interface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FA50305-9E8D-284D-7905-04035E1A9B15}"/>
              </a:ext>
            </a:extLst>
          </p:cNvPr>
          <p:cNvSpPr txBox="1"/>
          <p:nvPr/>
        </p:nvSpPr>
        <p:spPr>
          <a:xfrm>
            <a:off x="6462053" y="1680235"/>
            <a:ext cx="3570201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Critical Unknowns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endParaRPr lang="en-US" sz="2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Card Reader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What’s on the card?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Can we access it?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Will the Eagle Card Office greenlight the card reader?</a:t>
            </a:r>
          </a:p>
        </p:txBody>
      </p:sp>
    </p:spTree>
    <p:extLst>
      <p:ext uri="{BB962C8B-B14F-4D97-AF65-F5344CB8AC3E}">
        <p14:creationId xmlns:p14="http://schemas.microsoft.com/office/powerpoint/2010/main" val="419162524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89383D-85BD-9FB9-287B-4F68DC44A7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Proposed Solution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3C2E8EC-C5BF-DDEA-737E-61D5A23B6A09}"/>
              </a:ext>
            </a:extLst>
          </p:cNvPr>
          <p:cNvSpPr txBox="1"/>
          <p:nvPr/>
        </p:nvSpPr>
        <p:spPr>
          <a:xfrm>
            <a:off x="4589479" y="2101240"/>
            <a:ext cx="97536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“Fastenal Drawer Cabinet” style from Mechanical Team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0B5EF223-B76C-A76D-1E2F-12264FD953D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9536" y="2501350"/>
            <a:ext cx="3219086" cy="3219086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3C9BF4BA-138A-CAFD-CBFA-1BA0F928B83A}"/>
              </a:ext>
            </a:extLst>
          </p:cNvPr>
          <p:cNvSpPr txBox="1"/>
          <p:nvPr/>
        </p:nvSpPr>
        <p:spPr>
          <a:xfrm>
            <a:off x="5006479" y="2537053"/>
            <a:ext cx="5199018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Solenoid Coil Locks on Drawers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Each Drawer will contain ~4 - 6 devices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LEDs will indicate which drawer &amp; device is selected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Interface will be on the top</a:t>
            </a:r>
          </a:p>
        </p:txBody>
      </p:sp>
    </p:spTree>
    <p:extLst>
      <p:ext uri="{BB962C8B-B14F-4D97-AF65-F5344CB8AC3E}">
        <p14:creationId xmlns:p14="http://schemas.microsoft.com/office/powerpoint/2010/main" val="373906261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D61DF3-2E7E-B9BD-E7B2-056B96FC9F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72" y="287184"/>
            <a:ext cx="10364451" cy="1596177"/>
          </a:xfrm>
        </p:spPr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Measures of Success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C9D95E-B033-7729-0230-9FF7CB0E73E7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733977" y="2012509"/>
            <a:ext cx="10724043" cy="4351345"/>
          </a:xfrm>
        </p:spPr>
        <p:txBody>
          <a:bodyPr>
            <a:normAutofit/>
          </a:bodyPr>
          <a:lstStyle/>
          <a:p>
            <a:pPr>
              <a:lnSpc>
                <a:spcPct val="300000"/>
              </a:lnSpc>
            </a:pPr>
            <a:r>
              <a:rPr kumimoji="0" lang="en-US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</a:rPr>
              <a:t>The System must dispense the requested item with sufficient speed</a:t>
            </a:r>
          </a:p>
          <a:p>
            <a:pPr>
              <a:lnSpc>
                <a:spcPct val="300000"/>
              </a:lnSpc>
            </a:pPr>
            <a:r>
              <a:rPr kumimoji="0" lang="en-US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</a:rPr>
              <a:t>The System must be intuitive for students</a:t>
            </a:r>
          </a:p>
          <a:p>
            <a:pPr>
              <a:lnSpc>
                <a:spcPct val="300000"/>
              </a:lnSpc>
            </a:pPr>
            <a:r>
              <a:rPr lang="en-US" cap="none" dirty="0">
                <a:solidFill>
                  <a:prstClr val="white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The System must correctly s</a:t>
            </a:r>
            <a:r>
              <a:rPr kumimoji="0" lang="en-US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</a:rPr>
              <a:t>can and store the device bar codes and student information.</a:t>
            </a:r>
            <a:endParaRPr lang="en-US" cap="none" dirty="0">
              <a:solidFill>
                <a:prstClr val="white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kumimoji="0" lang="en-US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kumimoji="0" lang="en-US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20551995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Damask">
  <a:themeElements>
    <a:clrScheme name="Grayscale">
      <a:dk1>
        <a:sysClr val="windowText" lastClr="000000"/>
      </a:dk1>
      <a:lt1>
        <a:sysClr val="window" lastClr="FFFFFF"/>
      </a:lt1>
      <a:dk2>
        <a:srgbClr val="000000"/>
      </a:dk2>
      <a:lt2>
        <a:srgbClr val="F8F8F8"/>
      </a:lt2>
      <a:accent1>
        <a:srgbClr val="DDDDDD"/>
      </a:accent1>
      <a:accent2>
        <a:srgbClr val="B2B2B2"/>
      </a:accent2>
      <a:accent3>
        <a:srgbClr val="969696"/>
      </a:accent3>
      <a:accent4>
        <a:srgbClr val="808080"/>
      </a:accent4>
      <a:accent5>
        <a:srgbClr val="5F5F5F"/>
      </a:accent5>
      <a:accent6>
        <a:srgbClr val="4D4D4D"/>
      </a:accent6>
      <a:hlink>
        <a:srgbClr val="5F5F5F"/>
      </a:hlink>
      <a:folHlink>
        <a:srgbClr val="919191"/>
      </a:folHlink>
    </a:clrScheme>
    <a:fontScheme name="Damask">
      <a:majorFont>
        <a:latin typeface="Bookman Old Style" panose="02050604050505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Rockwell" panose="020606030202050204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amask">
      <a:fillStyleLst>
        <a:solidFill>
          <a:schemeClr val="phClr"/>
        </a:solidFill>
        <a:gradFill rotWithShape="1">
          <a:gsLst>
            <a:gs pos="0">
              <a:schemeClr val="phClr">
                <a:tint val="48000"/>
                <a:satMod val="105000"/>
                <a:lumMod val="110000"/>
              </a:schemeClr>
            </a:gs>
            <a:gs pos="100000">
              <a:schemeClr val="phClr">
                <a:tint val="78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0000"/>
                <a:lumMod val="104000"/>
              </a:schemeClr>
            </a:gs>
            <a:gs pos="69000">
              <a:schemeClr val="phClr">
                <a:shade val="86000"/>
                <a:satMod val="130000"/>
                <a:lumMod val="102000"/>
              </a:schemeClr>
            </a:gs>
            <a:gs pos="100000">
              <a:schemeClr val="phClr">
                <a:shade val="72000"/>
                <a:satMod val="130000"/>
                <a:lumMod val="100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sy="96000" rotWithShape="0">
              <a:srgbClr val="000000">
                <a:alpha val="54000"/>
              </a:srgbClr>
            </a:outerShdw>
          </a:effectLst>
        </a:effectStyle>
        <a:effectStyle>
          <a:effectLst>
            <a:outerShdw blurRad="76200" dist="38100" dir="5400000" algn="ctr" rotWithShape="0">
              <a:srgbClr val="000000">
                <a:alpha val="76000"/>
              </a:srgbClr>
            </a:outerShdw>
          </a:effectLst>
          <a:scene3d>
            <a:camera prst="orthographicFront">
              <a:rot lat="0" lon="0" rev="0"/>
            </a:camera>
            <a:lightRig rig="balanced" dir="t"/>
          </a:scene3d>
          <a:sp3d prstMaterial="matte">
            <a:bevelT w="25400" h="25400" prst="relaxedInse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shade val="18000"/>
                <a:satMod val="160000"/>
                <a:lumMod val="28000"/>
              </a:schemeClr>
              <a:schemeClr val="phClr">
                <a:tint val="95000"/>
                <a:satMod val="160000"/>
                <a:lumMod val="116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amask" id="{F9A299A0-33D0-4E0F-9F3F-7163E3744208}" vid="{6B2E858E-683F-40D9-B4CB-284D097F3AC0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TM04033921[[fn=Damask]]</Template>
  <TotalTime>480</TotalTime>
  <Words>493</Words>
  <Application>Microsoft Office PowerPoint</Application>
  <PresentationFormat>Widescreen</PresentationFormat>
  <Paragraphs>117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0" baseType="lpstr">
      <vt:lpstr>Arial</vt:lpstr>
      <vt:lpstr>Bookman Old Style</vt:lpstr>
      <vt:lpstr>Courier New</vt:lpstr>
      <vt:lpstr>Rockwell</vt:lpstr>
      <vt:lpstr>Times New Roman</vt:lpstr>
      <vt:lpstr>Damask</vt:lpstr>
      <vt:lpstr> ECE Class kit Vending machine             Team 5</vt:lpstr>
      <vt:lpstr>Project Overview</vt:lpstr>
      <vt:lpstr>Specifications</vt:lpstr>
      <vt:lpstr>Existing Solutions</vt:lpstr>
      <vt:lpstr>Existing Solutions</vt:lpstr>
      <vt:lpstr>Existing Solutions</vt:lpstr>
      <vt:lpstr>Proposed Solution</vt:lpstr>
      <vt:lpstr>Proposed Solution</vt:lpstr>
      <vt:lpstr>Measures of Success</vt:lpstr>
      <vt:lpstr>Broader Impacts</vt:lpstr>
      <vt:lpstr>Resources</vt:lpstr>
      <vt:lpstr>Tentative Timeline</vt:lpstr>
      <vt:lpstr>Wrap It Up</vt:lpstr>
      <vt:lpstr>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Team 5 project Proposal</dc:title>
  <dc:creator>Dillon Williams</dc:creator>
  <cp:lastModifiedBy>Turpeau, Michel (mmturpeau42)</cp:lastModifiedBy>
  <cp:revision>18</cp:revision>
  <dcterms:created xsi:type="dcterms:W3CDTF">2022-10-03T19:17:03Z</dcterms:created>
  <dcterms:modified xsi:type="dcterms:W3CDTF">2022-10-05T07:21:05Z</dcterms:modified>
</cp:coreProperties>
</file>

<file path=docProps/thumbnail.jpeg>
</file>